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eb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72" r:id="rId2"/>
    <p:sldId id="274" r:id="rId3"/>
    <p:sldId id="260" r:id="rId4"/>
    <p:sldId id="257" r:id="rId5"/>
    <p:sldId id="259" r:id="rId6"/>
    <p:sldId id="258" r:id="rId7"/>
    <p:sldId id="263" r:id="rId8"/>
    <p:sldId id="275" r:id="rId9"/>
    <p:sldId id="266" r:id="rId10"/>
    <p:sldId id="265" r:id="rId11"/>
    <p:sldId id="273" r:id="rId12"/>
    <p:sldId id="276" r:id="rId13"/>
    <p:sldId id="261" r:id="rId14"/>
    <p:sldId id="268" r:id="rId15"/>
    <p:sldId id="269" r:id="rId16"/>
    <p:sldId id="267" r:id="rId17"/>
    <p:sldId id="271" r:id="rId18"/>
    <p:sldId id="277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9600"/>
    <a:srgbClr val="F2F2F2"/>
    <a:srgbClr val="21CA00"/>
    <a:srgbClr val="00C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70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webp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jpg>
</file>

<file path=ppt/media/image38.jpg>
</file>

<file path=ppt/media/image39.png>
</file>

<file path=ppt/media/image4.sv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sv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png>
</file>

<file path=ppt/media/image70.png>
</file>

<file path=ppt/media/image71.svg>
</file>

<file path=ppt/media/image72.png>
</file>

<file path=ppt/media/image73.sv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257B45-2C6C-4571-AF4E-EF26FE9B2A11}" type="datetimeFigureOut">
              <a:rPr lang="en-DE" smtClean="0"/>
              <a:t>09/09/2021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DD8A20-8836-472E-8A84-5DF6C650D50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25207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D8A20-8836-472E-8A84-5DF6C650D500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22179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EAB26-6650-444D-B21B-D2F97FA6BF49}" type="datetimeFigureOut">
              <a:rPr lang="en-DE" smtClean="0"/>
              <a:t>09/09/2021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0CAF3-87F4-4495-A9EF-3E882F57676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92864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EAB26-6650-444D-B21B-D2F97FA6BF49}" type="datetimeFigureOut">
              <a:rPr lang="en-DE" smtClean="0"/>
              <a:t>09/09/2021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0CAF3-87F4-4495-A9EF-3E882F57676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14139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EAB26-6650-444D-B21B-D2F97FA6BF49}" type="datetimeFigureOut">
              <a:rPr lang="en-DE" smtClean="0"/>
              <a:t>09/09/2021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0CAF3-87F4-4495-A9EF-3E882F57676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75279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EAB26-6650-444D-B21B-D2F97FA6BF49}" type="datetimeFigureOut">
              <a:rPr lang="en-DE" smtClean="0"/>
              <a:t>09/09/2021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0CAF3-87F4-4495-A9EF-3E882F57676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63111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EAB26-6650-444D-B21B-D2F97FA6BF49}" type="datetimeFigureOut">
              <a:rPr lang="en-DE" smtClean="0"/>
              <a:t>09/09/2021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0CAF3-87F4-4495-A9EF-3E882F57676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2626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EAB26-6650-444D-B21B-D2F97FA6BF49}" type="datetimeFigureOut">
              <a:rPr lang="en-DE" smtClean="0"/>
              <a:t>09/09/2021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0CAF3-87F4-4495-A9EF-3E882F57676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78265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EAB26-6650-444D-B21B-D2F97FA6BF49}" type="datetimeFigureOut">
              <a:rPr lang="en-DE" smtClean="0"/>
              <a:t>09/09/2021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0CAF3-87F4-4495-A9EF-3E882F57676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33705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EAB26-6650-444D-B21B-D2F97FA6BF49}" type="datetimeFigureOut">
              <a:rPr lang="en-DE" smtClean="0"/>
              <a:t>09/09/2021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0CAF3-87F4-4495-A9EF-3E882F57676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23531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EAB26-6650-444D-B21B-D2F97FA6BF49}" type="datetimeFigureOut">
              <a:rPr lang="en-DE" smtClean="0"/>
              <a:t>09/09/2021</a:t>
            </a:fld>
            <a:endParaRPr lang="en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0CAF3-87F4-4495-A9EF-3E882F57676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7553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EAB26-6650-444D-B21B-D2F97FA6BF49}" type="datetimeFigureOut">
              <a:rPr lang="en-DE" smtClean="0"/>
              <a:t>09/09/2021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0CAF3-87F4-4495-A9EF-3E882F57676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0545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EAB26-6650-444D-B21B-D2F97FA6BF49}" type="datetimeFigureOut">
              <a:rPr lang="en-DE" smtClean="0"/>
              <a:t>09/09/2021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0CAF3-87F4-4495-A9EF-3E882F57676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95874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EAB26-6650-444D-B21B-D2F97FA6BF49}" type="datetimeFigureOut">
              <a:rPr lang="en-DE" smtClean="0"/>
              <a:t>09/09/2021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00CAF3-87F4-4495-A9EF-3E882F57676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17920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51.svg"/><Relationship Id="rId7" Type="http://schemas.openxmlformats.org/officeDocument/2006/relationships/image" Target="../media/image55.sv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png"/><Relationship Id="rId5" Type="http://schemas.openxmlformats.org/officeDocument/2006/relationships/image" Target="../media/image53.svg"/><Relationship Id="rId4" Type="http://schemas.openxmlformats.org/officeDocument/2006/relationships/image" Target="../media/image52.png"/><Relationship Id="rId9" Type="http://schemas.openxmlformats.org/officeDocument/2006/relationships/image" Target="../media/image16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svg"/><Relationship Id="rId4" Type="http://schemas.openxmlformats.org/officeDocument/2006/relationships/image" Target="../media/image58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13" Type="http://schemas.openxmlformats.org/officeDocument/2006/relationships/image" Target="../media/image71.svg"/><Relationship Id="rId3" Type="http://schemas.openxmlformats.org/officeDocument/2006/relationships/image" Target="../media/image61.svg"/><Relationship Id="rId7" Type="http://schemas.openxmlformats.org/officeDocument/2006/relationships/image" Target="../media/image65.svg"/><Relationship Id="rId12" Type="http://schemas.openxmlformats.org/officeDocument/2006/relationships/image" Target="../media/image70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png"/><Relationship Id="rId11" Type="http://schemas.openxmlformats.org/officeDocument/2006/relationships/image" Target="../media/image69.svg"/><Relationship Id="rId5" Type="http://schemas.openxmlformats.org/officeDocument/2006/relationships/image" Target="../media/image63.svg"/><Relationship Id="rId15" Type="http://schemas.openxmlformats.org/officeDocument/2006/relationships/image" Target="../media/image73.svg"/><Relationship Id="rId10" Type="http://schemas.openxmlformats.org/officeDocument/2006/relationships/image" Target="../media/image68.png"/><Relationship Id="rId4" Type="http://schemas.openxmlformats.org/officeDocument/2006/relationships/image" Target="../media/image62.png"/><Relationship Id="rId9" Type="http://schemas.openxmlformats.org/officeDocument/2006/relationships/image" Target="../media/image67.svg"/><Relationship Id="rId14" Type="http://schemas.openxmlformats.org/officeDocument/2006/relationships/image" Target="../media/image7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17" Type="http://schemas.openxmlformats.org/officeDocument/2006/relationships/image" Target="../media/image18.sv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5" Type="http://schemas.openxmlformats.org/officeDocument/2006/relationships/image" Target="../media/image1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Relationship Id="rId1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7" Type="http://schemas.openxmlformats.org/officeDocument/2006/relationships/image" Target="../media/image26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svg"/><Relationship Id="rId4" Type="http://schemas.openxmlformats.org/officeDocument/2006/relationships/image" Target="../media/image2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C545360B-463D-4A43-9A82-C939ACEA1E23}"/>
              </a:ext>
            </a:extLst>
          </p:cNvPr>
          <p:cNvGrpSpPr/>
          <p:nvPr/>
        </p:nvGrpSpPr>
        <p:grpSpPr>
          <a:xfrm>
            <a:off x="-1" y="3897297"/>
            <a:ext cx="9144001" cy="2960704"/>
            <a:chOff x="191587" y="4066753"/>
            <a:chExt cx="8952413" cy="2791248"/>
          </a:xfrm>
        </p:grpSpPr>
        <p:pic>
          <p:nvPicPr>
            <p:cNvPr id="35" name="Picture 34" descr="A group of animals stand near a body of water&#10;&#10;Description automatically generated with medium confidence">
              <a:extLst>
                <a:ext uri="{FF2B5EF4-FFF2-40B4-BE49-F238E27FC236}">
                  <a16:creationId xmlns:a16="http://schemas.microsoft.com/office/drawing/2014/main" id="{7E29261F-7AA8-41E1-869E-712F2A9FD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808520" y="4066753"/>
              <a:ext cx="5335480" cy="2791247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1B7C6522-CE6C-4D5E-AC32-91F0ED4F9E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4079" t="19770" r="34466" b="23876"/>
            <a:stretch/>
          </p:blipFill>
          <p:spPr>
            <a:xfrm>
              <a:off x="191587" y="4066753"/>
              <a:ext cx="3790765" cy="2791248"/>
            </a:xfrm>
            <a:prstGeom prst="rect">
              <a:avLst/>
            </a:prstGeom>
          </p:spPr>
        </p:pic>
      </p:grpSp>
      <p:sp>
        <p:nvSpPr>
          <p:cNvPr id="31" name="Title 30">
            <a:extLst>
              <a:ext uri="{FF2B5EF4-FFF2-40B4-BE49-F238E27FC236}">
                <a16:creationId xmlns:a16="http://schemas.microsoft.com/office/drawing/2014/main" id="{D6F3BF76-0C21-4882-A4A7-496EA0AF84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016493"/>
            <a:ext cx="7772400" cy="2166151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anose="020B0603020202020204" pitchFamily="34" charset="0"/>
              </a:rPr>
              <a:t>Linking individual energetics to biodiversity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  <a:latin typeface="Trebuchet MS" panose="020B0603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84E0FA4-2A1C-4827-B2C7-7907D45E1D6C}"/>
              </a:ext>
            </a:extLst>
          </p:cNvPr>
          <p:cNvSpPr txBox="1"/>
          <p:nvPr/>
        </p:nvSpPr>
        <p:spPr>
          <a:xfrm>
            <a:off x="8291743" y="6488668"/>
            <a:ext cx="11074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iStock</a:t>
            </a: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F2F5A92-F108-4B86-9BF0-C7073FBB5DD7}"/>
              </a:ext>
            </a:extLst>
          </p:cNvPr>
          <p:cNvSpPr txBox="1"/>
          <p:nvPr/>
        </p:nvSpPr>
        <p:spPr>
          <a:xfrm>
            <a:off x="122067" y="6488668"/>
            <a:ext cx="14771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Ken Watkins</a:t>
            </a:r>
            <a:endParaRPr lang="en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3219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297DEE4-DAA1-4865-89DB-738A7C799E2E}"/>
              </a:ext>
            </a:extLst>
          </p:cNvPr>
          <p:cNvSpPr/>
          <p:nvPr/>
        </p:nvSpPr>
        <p:spPr>
          <a:xfrm>
            <a:off x="0" y="4145872"/>
            <a:ext cx="9144000" cy="2712128"/>
          </a:xfrm>
          <a:prstGeom prst="roundRect">
            <a:avLst>
              <a:gd name="adj" fmla="val 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5" name="Picture 4" descr="A group of dinosaurs&#10;&#10;Description automatically generated with low confidence">
            <a:extLst>
              <a:ext uri="{FF2B5EF4-FFF2-40B4-BE49-F238E27FC236}">
                <a16:creationId xmlns:a16="http://schemas.microsoft.com/office/drawing/2014/main" id="{38C401DE-ADC0-45D2-8BEB-BD73ED6E6B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4543"/>
            <a:ext cx="9144000" cy="32718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739E39-183B-4C4A-B820-68B4C3E92575}"/>
              </a:ext>
            </a:extLst>
          </p:cNvPr>
          <p:cNvSpPr txBox="1"/>
          <p:nvPr/>
        </p:nvSpPr>
        <p:spPr>
          <a:xfrm>
            <a:off x="325279" y="337205"/>
            <a:ext cx="833044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>
                <a:solidFill>
                  <a:schemeClr val="bg1"/>
                </a:solidFill>
                <a:latin typeface="Trebuchet MS" panose="020B0603020202020204" pitchFamily="34" charset="0"/>
              </a:rPr>
              <a:t>What is the role of metabolic/energetic niches?</a:t>
            </a:r>
            <a:endParaRPr lang="en-DE" sz="25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213B1A1-3F17-441D-BB76-416E1F4FB350}"/>
              </a:ext>
            </a:extLst>
          </p:cNvPr>
          <p:cNvGrpSpPr/>
          <p:nvPr/>
        </p:nvGrpSpPr>
        <p:grpSpPr>
          <a:xfrm>
            <a:off x="53268" y="4515052"/>
            <a:ext cx="6081204" cy="2197570"/>
            <a:chOff x="0" y="4665978"/>
            <a:chExt cx="6081204" cy="2197570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1C276AC5-B6B3-4A67-987B-3EBA61EDAAEF}"/>
                </a:ext>
              </a:extLst>
            </p:cNvPr>
            <p:cNvGrpSpPr/>
            <p:nvPr/>
          </p:nvGrpSpPr>
          <p:grpSpPr>
            <a:xfrm>
              <a:off x="0" y="5358374"/>
              <a:ext cx="6081204" cy="1505174"/>
              <a:chOff x="0" y="5238228"/>
              <a:chExt cx="6877234" cy="1624614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7D855D14-A186-4525-BBCE-0DE7BBEB42E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334" t="30503" r="28058" b="40937"/>
              <a:stretch/>
            </p:blipFill>
            <p:spPr>
              <a:xfrm>
                <a:off x="0" y="5242265"/>
                <a:ext cx="4444752" cy="1615735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EF8ED460-6851-4C3F-8D28-89E957A14DC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47573" t="32699" r="25825" b="38584"/>
              <a:stretch/>
            </p:blipFill>
            <p:spPr>
              <a:xfrm>
                <a:off x="4444752" y="5238228"/>
                <a:ext cx="2432482" cy="1624614"/>
              </a:xfrm>
              <a:prstGeom prst="rect">
                <a:avLst/>
              </a:prstGeom>
            </p:spPr>
          </p:pic>
        </p:grp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82DD490-60CF-4EB6-B7F1-C30BFBD534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097" t="17217" r="21359" b="67772"/>
            <a:stretch/>
          </p:blipFill>
          <p:spPr>
            <a:xfrm>
              <a:off x="825622" y="4665978"/>
              <a:ext cx="4388299" cy="696135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B01FCFA-0E96-45D9-B8EB-E1C8C55AAD9F}"/>
              </a:ext>
            </a:extLst>
          </p:cNvPr>
          <p:cNvSpPr txBox="1"/>
          <p:nvPr/>
        </p:nvSpPr>
        <p:spPr>
          <a:xfrm>
            <a:off x="6134472" y="4610376"/>
            <a:ext cx="284085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  <a:effectLst/>
                <a:latin typeface="Arial" panose="020B0604020202020204" pitchFamily="34" charset="0"/>
              </a:rPr>
              <a:t>“Herbivorous dinosaurs rapidly evolved large size to escape predation by carnivores and </a:t>
            </a:r>
            <a:r>
              <a:rPr lang="en-US" sz="1400" dirty="0" err="1">
                <a:solidFill>
                  <a:sysClr val="windowText" lastClr="000000"/>
                </a:solidFill>
                <a:effectLst/>
                <a:latin typeface="Arial" panose="020B0604020202020204" pitchFamily="34" charset="0"/>
              </a:rPr>
              <a:t>maximise</a:t>
            </a:r>
            <a:r>
              <a:rPr lang="en-US" sz="1400" dirty="0">
                <a:solidFill>
                  <a:sysClr val="windowText" lastClr="000000"/>
                </a:solidFill>
                <a:effectLst/>
                <a:latin typeface="Arial" panose="020B0604020202020204" pitchFamily="34" charset="0"/>
              </a:rPr>
              <a:t> digestive efficiency; carnivores had sufficient resources among juvenile dinosaurs and non-dinosaurian prey to achieve optimal success at smaller body size”</a:t>
            </a:r>
            <a:endParaRPr lang="en-DE" sz="14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0321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577F1C-474A-4500-B2D1-7524B5E30FCD}"/>
              </a:ext>
            </a:extLst>
          </p:cNvPr>
          <p:cNvSpPr txBox="1"/>
          <p:nvPr/>
        </p:nvSpPr>
        <p:spPr>
          <a:xfrm>
            <a:off x="325279" y="88629"/>
            <a:ext cx="833044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>
                <a:latin typeface="Trebuchet MS" panose="020B0603020202020204" pitchFamily="34" charset="0"/>
              </a:rPr>
              <a:t>The role in shaping ecosystem structure</a:t>
            </a:r>
            <a:endParaRPr lang="en-DE" sz="2500" dirty="0">
              <a:latin typeface="Trebuchet MS" panose="020B0603020202020204" pitchFamily="34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D53F4B5-1B11-436A-881C-A27DEEEFACDB}"/>
              </a:ext>
            </a:extLst>
          </p:cNvPr>
          <p:cNvGrpSpPr/>
          <p:nvPr/>
        </p:nvGrpSpPr>
        <p:grpSpPr>
          <a:xfrm>
            <a:off x="588025" y="757342"/>
            <a:ext cx="8112091" cy="2219417"/>
            <a:chOff x="435006" y="1287262"/>
            <a:chExt cx="8112091" cy="221941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422D150-520C-4F08-8600-86288EB0B4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0776" t="26475" r="43010" b="28715"/>
            <a:stretch/>
          </p:blipFill>
          <p:spPr>
            <a:xfrm>
              <a:off x="435006" y="1287262"/>
              <a:ext cx="4225771" cy="2219417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157034E-138D-4079-B221-62E142F4BC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1845" t="33824" r="7864" b="23697"/>
            <a:stretch/>
          </p:blipFill>
          <p:spPr>
            <a:xfrm>
              <a:off x="4660777" y="1287262"/>
              <a:ext cx="3886320" cy="2219417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7198322-2977-4045-89C6-E81257DF89CA}"/>
              </a:ext>
            </a:extLst>
          </p:cNvPr>
          <p:cNvGrpSpPr/>
          <p:nvPr/>
        </p:nvGrpSpPr>
        <p:grpSpPr>
          <a:xfrm>
            <a:off x="990377" y="3899779"/>
            <a:ext cx="7000252" cy="2059620"/>
            <a:chOff x="812097" y="4092603"/>
            <a:chExt cx="7000252" cy="2059620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E6C1D47-AD73-46E5-9330-DCAB3F3C01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0680" t="15183" r="28544" b="47177"/>
            <a:stretch/>
          </p:blipFill>
          <p:spPr>
            <a:xfrm>
              <a:off x="812097" y="4092603"/>
              <a:ext cx="4119239" cy="205962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EE6854A3-F38E-4D7A-BC45-B9A378131E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2136" t="24503" r="45048" b="45385"/>
            <a:stretch/>
          </p:blipFill>
          <p:spPr>
            <a:xfrm>
              <a:off x="4931336" y="4092603"/>
              <a:ext cx="2881013" cy="2059619"/>
            </a:xfrm>
            <a:prstGeom prst="rect">
              <a:avLst/>
            </a:prstGeom>
          </p:spPr>
        </p:pic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7BD20E20-7720-4B74-A0C0-EF2EA8765C04}"/>
              </a:ext>
            </a:extLst>
          </p:cNvPr>
          <p:cNvSpPr txBox="1"/>
          <p:nvPr/>
        </p:nvSpPr>
        <p:spPr>
          <a:xfrm>
            <a:off x="399495" y="6068016"/>
            <a:ext cx="825623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effectLst/>
                <a:latin typeface="Arial" panose="020B0604020202020204" pitchFamily="34" charset="0"/>
              </a:rPr>
              <a:t>“…generalist predatory behavior and lower trophic feeding at large body size increase overall biomass and shift ecosystems from a bottom-heavy pyramid to a top-heavy hourglass shape…”</a:t>
            </a:r>
            <a:endParaRPr lang="en-DE" sz="1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419CD7A-3AA5-4039-A015-312899A67D06}"/>
              </a:ext>
            </a:extLst>
          </p:cNvPr>
          <p:cNvSpPr txBox="1"/>
          <p:nvPr/>
        </p:nvSpPr>
        <p:spPr>
          <a:xfrm>
            <a:off x="443883" y="3070765"/>
            <a:ext cx="825623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effectLst/>
                <a:latin typeface="Arial" panose="020B0604020202020204" pitchFamily="34" charset="0"/>
              </a:rPr>
              <a:t>“…predator and prey biomass follow a general scaling law with exponents consistently near ¾. This pervasive pattern implies that the structure of the biomass pyramid becomes increasingly</a:t>
            </a:r>
          </a:p>
          <a:p>
            <a:pPr algn="ctr"/>
            <a:r>
              <a:rPr lang="en-US" sz="1400" dirty="0">
                <a:effectLst/>
                <a:latin typeface="Arial" panose="020B0604020202020204" pitchFamily="34" charset="0"/>
              </a:rPr>
              <a:t>bottom-heavy at higher biomass.”</a:t>
            </a:r>
            <a:endParaRPr lang="en-DE" sz="1400" dirty="0"/>
          </a:p>
        </p:txBody>
      </p:sp>
    </p:spTree>
    <p:extLst>
      <p:ext uri="{BB962C8B-B14F-4D97-AF65-F5344CB8AC3E}">
        <p14:creationId xmlns:p14="http://schemas.microsoft.com/office/powerpoint/2010/main" val="1798916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D7E512A-3EBD-472F-AAC7-A22C6AAD6F77}"/>
              </a:ext>
            </a:extLst>
          </p:cNvPr>
          <p:cNvSpPr txBox="1"/>
          <p:nvPr/>
        </p:nvSpPr>
        <p:spPr>
          <a:xfrm>
            <a:off x="2090391" y="2367171"/>
            <a:ext cx="496321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i="1" dirty="0">
                <a:solidFill>
                  <a:srgbClr val="EF9600"/>
                </a:solidFill>
                <a:latin typeface="Trebuchet MS" panose="020B0603020202020204" pitchFamily="34" charset="0"/>
              </a:rPr>
              <a:t>A potential</a:t>
            </a:r>
          </a:p>
          <a:p>
            <a:pPr algn="ctr"/>
            <a:r>
              <a:rPr lang="en-US" sz="6600" i="1" dirty="0">
                <a:solidFill>
                  <a:srgbClr val="EF9600"/>
                </a:solidFill>
                <a:latin typeface="Trebuchet MS" panose="020B0603020202020204" pitchFamily="34" charset="0"/>
              </a:rPr>
              <a:t>framework…</a:t>
            </a:r>
            <a:endParaRPr lang="en-DE" sz="6600" i="1" dirty="0">
              <a:solidFill>
                <a:srgbClr val="EF9600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023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AB710CB0-BE35-4F41-975D-EB0EACEDB4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3937" y="3210049"/>
            <a:ext cx="7096125" cy="2171700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DA519953-0295-456C-A4EA-7BAE54F278F3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19208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latin typeface="Trebuchet MS" panose="020B0603020202020204" pitchFamily="34" charset="0"/>
              </a:rPr>
              <a:t>How do differences in energetics lead to coviability?</a:t>
            </a:r>
            <a:endParaRPr lang="en-DE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27456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A619E2D-C7C5-48CA-BF28-F60761AB5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920874"/>
          </a:xfrm>
        </p:spPr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How do differences in energetics lead to </a:t>
            </a:r>
            <a:r>
              <a:rPr lang="en-US" dirty="0" err="1">
                <a:latin typeface="Trebuchet MS" panose="020B0603020202020204" pitchFamily="34" charset="0"/>
              </a:rPr>
              <a:t>coviability</a:t>
            </a:r>
            <a:r>
              <a:rPr lang="en-US" dirty="0">
                <a:latin typeface="Trebuchet MS" panose="020B0603020202020204" pitchFamily="34" charset="0"/>
              </a:rPr>
              <a:t>?</a:t>
            </a:r>
            <a:endParaRPr lang="en-DE" dirty="0">
              <a:latin typeface="Trebuchet MS" panose="020B0603020202020204" pitchFamily="34" charset="0"/>
            </a:endParaRPr>
          </a:p>
        </p:txBody>
      </p:sp>
      <p:pic>
        <p:nvPicPr>
          <p:cNvPr id="3" name="Graphic 2" descr="Packing Box Open with solid fill">
            <a:extLst>
              <a:ext uri="{FF2B5EF4-FFF2-40B4-BE49-F238E27FC236}">
                <a16:creationId xmlns:a16="http://schemas.microsoft.com/office/drawing/2014/main" id="{F88DDE40-DC7B-4D39-9B92-926913F1E3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9847" y="3797502"/>
            <a:ext cx="3060498" cy="3060498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3CE7D13D-EBDA-494F-B1B6-5C1E2099B5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85070" y="3065081"/>
            <a:ext cx="619125" cy="619125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E425EBF0-1890-4D57-B951-148F9D1D43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519660" y="2730645"/>
            <a:ext cx="1295400" cy="866775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4A932F9-9068-4A1D-8329-ECF2C5074105}"/>
              </a:ext>
            </a:extLst>
          </p:cNvPr>
          <p:cNvCxnSpPr>
            <a:cxnSpLocks/>
          </p:cNvCxnSpPr>
          <p:nvPr/>
        </p:nvCxnSpPr>
        <p:spPr>
          <a:xfrm>
            <a:off x="2569155" y="3642755"/>
            <a:ext cx="1333283" cy="1226128"/>
          </a:xfrm>
          <a:prstGeom prst="straightConnector1">
            <a:avLst/>
          </a:prstGeom>
          <a:ln w="76200">
            <a:solidFill>
              <a:srgbClr val="EF9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FA8A8F7-A770-4187-BC89-A379334B4E5F}"/>
              </a:ext>
            </a:extLst>
          </p:cNvPr>
          <p:cNvCxnSpPr>
            <a:cxnSpLocks/>
          </p:cNvCxnSpPr>
          <p:nvPr/>
        </p:nvCxnSpPr>
        <p:spPr>
          <a:xfrm>
            <a:off x="4232792" y="3642753"/>
            <a:ext cx="34281" cy="1226130"/>
          </a:xfrm>
          <a:prstGeom prst="straightConnector1">
            <a:avLst/>
          </a:prstGeom>
          <a:ln w="76200">
            <a:solidFill>
              <a:srgbClr val="EF9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66D3E99-7062-4ABA-B281-3B9D479288C7}"/>
              </a:ext>
            </a:extLst>
          </p:cNvPr>
          <p:cNvCxnSpPr>
            <a:cxnSpLocks/>
          </p:cNvCxnSpPr>
          <p:nvPr/>
        </p:nvCxnSpPr>
        <p:spPr>
          <a:xfrm flipH="1">
            <a:off x="4730252" y="3797502"/>
            <a:ext cx="883127" cy="1099678"/>
          </a:xfrm>
          <a:prstGeom prst="straightConnector1">
            <a:avLst/>
          </a:prstGeom>
          <a:ln w="76200">
            <a:solidFill>
              <a:srgbClr val="EF9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>
            <a:extLst>
              <a:ext uri="{FF2B5EF4-FFF2-40B4-BE49-F238E27FC236}">
                <a16:creationId xmlns:a16="http://schemas.microsoft.com/office/drawing/2014/main" id="{9132750F-40B4-42E6-98AA-07C3970E5D3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684885" y="2944958"/>
            <a:ext cx="714375" cy="105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8237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 descr="Box with solid fill">
            <a:extLst>
              <a:ext uri="{FF2B5EF4-FFF2-40B4-BE49-F238E27FC236}">
                <a16:creationId xmlns:a16="http://schemas.microsoft.com/office/drawing/2014/main" id="{48AEF4E3-9D9F-4042-A147-B9308967D6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86213" y="2778825"/>
            <a:ext cx="2476006" cy="2476006"/>
          </a:xfrm>
          <a:prstGeom prst="rect">
            <a:avLst/>
          </a:prstGeom>
        </p:spPr>
      </p:pic>
      <p:pic>
        <p:nvPicPr>
          <p:cNvPr id="12" name="Graphic 11" descr="Box with solid fill">
            <a:extLst>
              <a:ext uri="{FF2B5EF4-FFF2-40B4-BE49-F238E27FC236}">
                <a16:creationId xmlns:a16="http://schemas.microsoft.com/office/drawing/2014/main" id="{3815A5A0-A7C4-4E72-9096-5267D1DFD1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62313" y="1799111"/>
            <a:ext cx="2476006" cy="2476006"/>
          </a:xfrm>
          <a:prstGeom prst="rect">
            <a:avLst/>
          </a:prstGeom>
        </p:spPr>
      </p:pic>
      <p:pic>
        <p:nvPicPr>
          <p:cNvPr id="13" name="Graphic 12" descr="Box with solid fill">
            <a:extLst>
              <a:ext uri="{FF2B5EF4-FFF2-40B4-BE49-F238E27FC236}">
                <a16:creationId xmlns:a16="http://schemas.microsoft.com/office/drawing/2014/main" id="{E5EE7F57-3000-450F-ABEE-709B0CA0D6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261587" y="819397"/>
            <a:ext cx="2476006" cy="2476006"/>
          </a:xfrm>
          <a:prstGeom prst="rect">
            <a:avLst/>
          </a:prstGeom>
        </p:spPr>
      </p:pic>
      <p:pic>
        <p:nvPicPr>
          <p:cNvPr id="15" name="Graphic 14" descr="Box with solid fill">
            <a:extLst>
              <a:ext uri="{FF2B5EF4-FFF2-40B4-BE49-F238E27FC236}">
                <a16:creationId xmlns:a16="http://schemas.microsoft.com/office/drawing/2014/main" id="{DE1CDE4E-CCD5-4B27-94DB-54C555471F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10113" y="3758539"/>
            <a:ext cx="2476006" cy="2476006"/>
          </a:xfrm>
          <a:prstGeom prst="rect">
            <a:avLst/>
          </a:prstGeom>
        </p:spPr>
      </p:pic>
      <p:pic>
        <p:nvPicPr>
          <p:cNvPr id="16" name="Graphic 15" descr="Box with solid fill">
            <a:extLst>
              <a:ext uri="{FF2B5EF4-FFF2-40B4-BE49-F238E27FC236}">
                <a16:creationId xmlns:a16="http://schemas.microsoft.com/office/drawing/2014/main" id="{CDB3F9D3-7C76-4A05-B634-F47672CDE6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34013" y="4738253"/>
            <a:ext cx="2476006" cy="2476006"/>
          </a:xfrm>
          <a:prstGeom prst="rect">
            <a:avLst/>
          </a:prstGeom>
        </p:spPr>
      </p:pic>
      <p:pic>
        <p:nvPicPr>
          <p:cNvPr id="19" name="Graphic 18" descr="Box with solid fill">
            <a:extLst>
              <a:ext uri="{FF2B5EF4-FFF2-40B4-BE49-F238E27FC236}">
                <a16:creationId xmlns:a16="http://schemas.microsoft.com/office/drawing/2014/main" id="{5F22D74D-BA22-4C7D-A8EF-468B8B9CB8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747484" y="2692730"/>
            <a:ext cx="2476006" cy="2476006"/>
          </a:xfrm>
          <a:prstGeom prst="rect">
            <a:avLst/>
          </a:prstGeom>
        </p:spPr>
      </p:pic>
      <p:pic>
        <p:nvPicPr>
          <p:cNvPr id="20" name="Graphic 19" descr="Box with solid fill">
            <a:extLst>
              <a:ext uri="{FF2B5EF4-FFF2-40B4-BE49-F238E27FC236}">
                <a16:creationId xmlns:a16="http://schemas.microsoft.com/office/drawing/2014/main" id="{9A5B5C6F-C230-4594-9392-C50F803390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6416" y="3687328"/>
            <a:ext cx="2476006" cy="2476006"/>
          </a:xfrm>
          <a:prstGeom prst="rect">
            <a:avLst/>
          </a:prstGeom>
        </p:spPr>
      </p:pic>
      <p:pic>
        <p:nvPicPr>
          <p:cNvPr id="22" name="Graphic 21" descr="Box with solid fill">
            <a:extLst>
              <a:ext uri="{FF2B5EF4-FFF2-40B4-BE49-F238E27FC236}">
                <a16:creationId xmlns:a16="http://schemas.microsoft.com/office/drawing/2014/main" id="{5F395646-E613-448E-9B86-64A0D6EA19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00316" y="4681926"/>
            <a:ext cx="2476006" cy="2476006"/>
          </a:xfrm>
          <a:prstGeom prst="rect">
            <a:avLst/>
          </a:prstGeom>
        </p:spPr>
      </p:pic>
      <p:pic>
        <p:nvPicPr>
          <p:cNvPr id="23" name="Graphic 22" descr="Box with solid fill">
            <a:extLst>
              <a:ext uri="{FF2B5EF4-FFF2-40B4-BE49-F238E27FC236}">
                <a16:creationId xmlns:a16="http://schemas.microsoft.com/office/drawing/2014/main" id="{DE0415D0-A577-47E2-9F4B-23379F84C2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17143" y="765960"/>
            <a:ext cx="2476006" cy="2476006"/>
          </a:xfrm>
          <a:prstGeom prst="rect">
            <a:avLst/>
          </a:prstGeom>
        </p:spPr>
      </p:pic>
      <p:pic>
        <p:nvPicPr>
          <p:cNvPr id="24" name="Graphic 23" descr="Box with solid fill">
            <a:extLst>
              <a:ext uri="{FF2B5EF4-FFF2-40B4-BE49-F238E27FC236}">
                <a16:creationId xmlns:a16="http://schemas.microsoft.com/office/drawing/2014/main" id="{4B592327-6A96-491E-9D50-8645D8B028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41043" y="1760558"/>
            <a:ext cx="2476006" cy="2476006"/>
          </a:xfrm>
          <a:prstGeom prst="rect">
            <a:avLst/>
          </a:prstGeom>
        </p:spPr>
      </p:pic>
      <p:pic>
        <p:nvPicPr>
          <p:cNvPr id="25" name="Graphic 24" descr="Box with solid fill">
            <a:extLst>
              <a:ext uri="{FF2B5EF4-FFF2-40B4-BE49-F238E27FC236}">
                <a16:creationId xmlns:a16="http://schemas.microsoft.com/office/drawing/2014/main" id="{1CA2A8CF-CD00-41A9-A7EA-F616847019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64943" y="2755156"/>
            <a:ext cx="2476006" cy="2476006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5D5705A0-8D83-4113-BD2B-DE0D5AF82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7693" y="288789"/>
            <a:ext cx="7886700" cy="1325563"/>
          </a:xfrm>
        </p:spPr>
        <p:txBody>
          <a:bodyPr/>
          <a:lstStyle/>
          <a:p>
            <a:pPr algn="r"/>
            <a:r>
              <a:rPr lang="en-US" dirty="0">
                <a:latin typeface="Trebuchet MS" panose="020B0603020202020204" pitchFamily="34" charset="0"/>
              </a:rPr>
              <a:t>The ecosystem</a:t>
            </a:r>
            <a:endParaRPr lang="en-DE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46574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8863408A-E2B3-418A-997B-2B96711375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93755" y="1894130"/>
            <a:ext cx="885825" cy="885825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5702365D-0BAD-4F34-90EF-52D6285CBD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62111" y="255507"/>
            <a:ext cx="5819775" cy="1428750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840EFC9C-0810-4965-A571-AF22FA2B06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29353" y="758437"/>
            <a:ext cx="3886200" cy="2695575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4A56D63E-3082-4F37-8B58-86ACDC3302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557460" y="3303089"/>
            <a:ext cx="4029075" cy="1409700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D5C1841F-9170-4EBC-BB4F-32602C13A3F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967159" y="4796622"/>
            <a:ext cx="1209675" cy="276225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71730822-53BC-4EF9-8444-C7CC9F8D485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576633" y="5182618"/>
            <a:ext cx="1990725" cy="1362075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C8CC826E-FC05-456F-BE46-40DD83E0E69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rot="20625808">
            <a:off x="5892207" y="4603786"/>
            <a:ext cx="2863742" cy="98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075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2FD3C336-C8BB-4620-9943-455717D618FC}"/>
              </a:ext>
            </a:extLst>
          </p:cNvPr>
          <p:cNvGrpSpPr/>
          <p:nvPr/>
        </p:nvGrpSpPr>
        <p:grpSpPr>
          <a:xfrm>
            <a:off x="223735" y="3380360"/>
            <a:ext cx="4824919" cy="1614792"/>
            <a:chOff x="262646" y="29188"/>
            <a:chExt cx="4824919" cy="1614792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08251F09-EE55-4BAD-9402-E67511F12D3D}"/>
                </a:ext>
              </a:extLst>
            </p:cNvPr>
            <p:cNvSpPr/>
            <p:nvPr/>
          </p:nvSpPr>
          <p:spPr>
            <a:xfrm>
              <a:off x="262646" y="29188"/>
              <a:ext cx="4824919" cy="1614792"/>
            </a:xfrm>
            <a:prstGeom prst="roundRect">
              <a:avLst/>
            </a:prstGeom>
            <a:solidFill>
              <a:srgbClr val="00C7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B424841-DB2B-47D9-B55F-C9722B17CEBF}"/>
                </a:ext>
              </a:extLst>
            </p:cNvPr>
            <p:cNvSpPr txBox="1"/>
            <p:nvPr/>
          </p:nvSpPr>
          <p:spPr>
            <a:xfrm>
              <a:off x="311284" y="379777"/>
              <a:ext cx="4572000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b="0" i="0" u="none" strike="noStrike" dirty="0">
                  <a:solidFill>
                    <a:schemeClr val="bg1"/>
                  </a:solidFill>
                  <a:effectLst/>
                  <a:latin typeface="Trebuchet MS" panose="020B0603020202020204" pitchFamily="34" charset="0"/>
                </a:rPr>
                <a:t>How does the environment and the interactions between species shape their metabolisms? And the reverse?</a:t>
              </a:r>
              <a:endParaRPr lang="en-DE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90E7E0E-02DC-4C38-9C98-0D887F5AEC46}"/>
              </a:ext>
            </a:extLst>
          </p:cNvPr>
          <p:cNvGrpSpPr/>
          <p:nvPr/>
        </p:nvGrpSpPr>
        <p:grpSpPr>
          <a:xfrm>
            <a:off x="223735" y="115408"/>
            <a:ext cx="4824919" cy="1614792"/>
            <a:chOff x="4105071" y="1751424"/>
            <a:chExt cx="4824919" cy="1614792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9449354E-67D3-4621-A9DA-850F1C3BC421}"/>
                </a:ext>
              </a:extLst>
            </p:cNvPr>
            <p:cNvSpPr/>
            <p:nvPr/>
          </p:nvSpPr>
          <p:spPr>
            <a:xfrm>
              <a:off x="4105071" y="1751424"/>
              <a:ext cx="4824919" cy="1614792"/>
            </a:xfrm>
            <a:prstGeom prst="roundRect">
              <a:avLst/>
            </a:prstGeom>
            <a:solidFill>
              <a:srgbClr val="21C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53C5A0A-F6BA-44C7-8DCB-9C6E3C3D417F}"/>
                </a:ext>
              </a:extLst>
            </p:cNvPr>
            <p:cNvSpPr txBox="1"/>
            <p:nvPr/>
          </p:nvSpPr>
          <p:spPr>
            <a:xfrm>
              <a:off x="4231530" y="2097155"/>
              <a:ext cx="4572000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b="0" i="0" u="none" strike="noStrike" dirty="0">
                  <a:solidFill>
                    <a:schemeClr val="bg1"/>
                  </a:solidFill>
                  <a:effectLst/>
                  <a:latin typeface="Trebuchet MS" panose="020B0603020202020204" pitchFamily="34" charset="0"/>
                </a:rPr>
                <a:t>How do animals' unique physiologies make them more or less vulnerable to environmental change?</a:t>
              </a:r>
              <a:endParaRPr lang="en-DE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DA17DD7-4787-48B0-AD9F-C26AFA1CE6D0}"/>
              </a:ext>
            </a:extLst>
          </p:cNvPr>
          <p:cNvGrpSpPr/>
          <p:nvPr/>
        </p:nvGrpSpPr>
        <p:grpSpPr>
          <a:xfrm>
            <a:off x="4105071" y="1747884"/>
            <a:ext cx="4834647" cy="1614792"/>
            <a:chOff x="184825" y="3473660"/>
            <a:chExt cx="4834647" cy="1614792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B78E0767-ED61-4D6A-BA0A-EC11D64F00B8}"/>
                </a:ext>
              </a:extLst>
            </p:cNvPr>
            <p:cNvSpPr/>
            <p:nvPr/>
          </p:nvSpPr>
          <p:spPr>
            <a:xfrm>
              <a:off x="184825" y="3473660"/>
              <a:ext cx="4824919" cy="1614792"/>
            </a:xfrm>
            <a:prstGeom prst="roundRect">
              <a:avLst/>
            </a:prstGeom>
            <a:solidFill>
              <a:srgbClr val="EF9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566F136-FD39-4ABB-A344-D9D386A735FC}"/>
                </a:ext>
              </a:extLst>
            </p:cNvPr>
            <p:cNvSpPr txBox="1"/>
            <p:nvPr/>
          </p:nvSpPr>
          <p:spPr>
            <a:xfrm>
              <a:off x="184825" y="3819391"/>
              <a:ext cx="4834647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b="0" i="0" u="none" strike="noStrike" dirty="0">
                  <a:solidFill>
                    <a:schemeClr val="bg1"/>
                  </a:solidFill>
                  <a:effectLst/>
                  <a:latin typeface="Trebuchet MS" panose="020B0603020202020204" pitchFamily="34" charset="0"/>
                </a:rPr>
                <a:t>How does the context dependence of benefits of metabolic variation maintain individual variation?</a:t>
              </a:r>
              <a:endParaRPr lang="en-DE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A25B422-C2AA-4498-ACC5-584C11EC16AC}"/>
              </a:ext>
            </a:extLst>
          </p:cNvPr>
          <p:cNvGrpSpPr/>
          <p:nvPr/>
        </p:nvGrpSpPr>
        <p:grpSpPr>
          <a:xfrm>
            <a:off x="4105071" y="5030520"/>
            <a:ext cx="4824919" cy="1614792"/>
            <a:chOff x="4105071" y="5195896"/>
            <a:chExt cx="4824919" cy="1614792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1D339256-5584-4F39-BFF2-6BB1D7160A80}"/>
                </a:ext>
              </a:extLst>
            </p:cNvPr>
            <p:cNvSpPr/>
            <p:nvPr/>
          </p:nvSpPr>
          <p:spPr>
            <a:xfrm>
              <a:off x="4105071" y="5195896"/>
              <a:ext cx="4824919" cy="161479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134A17C-6B82-4C90-BBAE-0E58D95CFAAF}"/>
                </a:ext>
              </a:extLst>
            </p:cNvPr>
            <p:cNvSpPr txBox="1"/>
            <p:nvPr/>
          </p:nvSpPr>
          <p:spPr>
            <a:xfrm>
              <a:off x="4231530" y="5589867"/>
              <a:ext cx="4572000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b="0" i="0" u="none" strike="noStrike" dirty="0">
                  <a:solidFill>
                    <a:schemeClr val="bg1"/>
                  </a:solidFill>
                  <a:effectLst/>
                  <a:latin typeface="Trebuchet MS" panose="020B0603020202020204" pitchFamily="34" charset="0"/>
                </a:rPr>
                <a:t>How does food scarcity impact communities (changes in movement and other behaviors)?</a:t>
              </a:r>
              <a:endParaRPr lang="en-DE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0868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2FD3C336-C8BB-4620-9943-455717D618FC}"/>
              </a:ext>
            </a:extLst>
          </p:cNvPr>
          <p:cNvGrpSpPr/>
          <p:nvPr/>
        </p:nvGrpSpPr>
        <p:grpSpPr>
          <a:xfrm>
            <a:off x="197102" y="5013851"/>
            <a:ext cx="4824919" cy="1614792"/>
            <a:chOff x="262646" y="29188"/>
            <a:chExt cx="4824919" cy="1614792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08251F09-EE55-4BAD-9402-E67511F12D3D}"/>
                </a:ext>
              </a:extLst>
            </p:cNvPr>
            <p:cNvSpPr/>
            <p:nvPr/>
          </p:nvSpPr>
          <p:spPr>
            <a:xfrm>
              <a:off x="262646" y="29188"/>
              <a:ext cx="4824919" cy="1614792"/>
            </a:xfrm>
            <a:prstGeom prst="roundRect">
              <a:avLst/>
            </a:prstGeom>
            <a:solidFill>
              <a:srgbClr val="00C7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B424841-DB2B-47D9-B55F-C9722B17CEBF}"/>
                </a:ext>
              </a:extLst>
            </p:cNvPr>
            <p:cNvSpPr txBox="1"/>
            <p:nvPr/>
          </p:nvSpPr>
          <p:spPr>
            <a:xfrm>
              <a:off x="262646" y="221031"/>
              <a:ext cx="4572000" cy="12464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500" b="0" i="0" u="none" strike="noStrike" dirty="0">
                  <a:solidFill>
                    <a:schemeClr val="bg1"/>
                  </a:solidFill>
                  <a:effectLst/>
                  <a:latin typeface="Trebuchet MS" panose="020B0603020202020204" pitchFamily="34" charset="0"/>
                </a:rPr>
                <a:t>Individual-based link between</a:t>
              </a:r>
            </a:p>
            <a:p>
              <a:pPr algn="ctr"/>
              <a:r>
                <a:rPr lang="en-US" sz="2500" dirty="0">
                  <a:solidFill>
                    <a:schemeClr val="bg1"/>
                  </a:solidFill>
                  <a:latin typeface="Trebuchet MS" panose="020B0603020202020204" pitchFamily="34" charset="0"/>
                </a:rPr>
                <a:t>Individual energy use and </a:t>
              </a:r>
            </a:p>
            <a:p>
              <a:pPr algn="ctr"/>
              <a:r>
                <a:rPr lang="en-US" sz="2500" dirty="0">
                  <a:solidFill>
                    <a:schemeClr val="bg1"/>
                  </a:solidFill>
                  <a:latin typeface="Trebuchet MS" panose="020B0603020202020204" pitchFamily="34" charset="0"/>
                </a:rPr>
                <a:t>community dynamics</a:t>
              </a:r>
              <a:endParaRPr lang="en-DE" sz="25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90E7E0E-02DC-4C38-9C98-0D887F5AEC46}"/>
              </a:ext>
            </a:extLst>
          </p:cNvPr>
          <p:cNvGrpSpPr/>
          <p:nvPr/>
        </p:nvGrpSpPr>
        <p:grpSpPr>
          <a:xfrm>
            <a:off x="197102" y="1748899"/>
            <a:ext cx="4824919" cy="1614792"/>
            <a:chOff x="4105071" y="1751424"/>
            <a:chExt cx="4824919" cy="1614792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9449354E-67D3-4621-A9DA-850F1C3BC421}"/>
                </a:ext>
              </a:extLst>
            </p:cNvPr>
            <p:cNvSpPr/>
            <p:nvPr/>
          </p:nvSpPr>
          <p:spPr>
            <a:xfrm>
              <a:off x="4105071" y="1751424"/>
              <a:ext cx="4824919" cy="1614792"/>
            </a:xfrm>
            <a:prstGeom prst="roundRect">
              <a:avLst/>
            </a:prstGeom>
            <a:solidFill>
              <a:srgbClr val="21C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53C5A0A-F6BA-44C7-8DCB-9C6E3C3D417F}"/>
                </a:ext>
              </a:extLst>
            </p:cNvPr>
            <p:cNvSpPr txBox="1"/>
            <p:nvPr/>
          </p:nvSpPr>
          <p:spPr>
            <a:xfrm>
              <a:off x="4231530" y="2097155"/>
              <a:ext cx="4572000" cy="10772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200" b="0" i="0" u="none" strike="noStrike" dirty="0">
                  <a:solidFill>
                    <a:schemeClr val="bg1"/>
                  </a:solidFill>
                  <a:effectLst/>
                  <a:latin typeface="Trebuchet MS" panose="020B0603020202020204" pitchFamily="34" charset="0"/>
                </a:rPr>
                <a:t>Consideration of </a:t>
              </a:r>
            </a:p>
            <a:p>
              <a:pPr algn="ctr"/>
              <a:r>
                <a:rPr lang="en-US" sz="3200" dirty="0">
                  <a:solidFill>
                    <a:schemeClr val="bg1"/>
                  </a:solidFill>
                  <a:latin typeface="Trebuchet MS" panose="020B0603020202020204" pitchFamily="34" charset="0"/>
                </a:rPr>
                <a:t>activity costs</a:t>
              </a:r>
              <a:endParaRPr lang="en-DE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DA17DD7-4787-48B0-AD9F-C26AFA1CE6D0}"/>
              </a:ext>
            </a:extLst>
          </p:cNvPr>
          <p:cNvGrpSpPr/>
          <p:nvPr/>
        </p:nvGrpSpPr>
        <p:grpSpPr>
          <a:xfrm>
            <a:off x="4078438" y="3381375"/>
            <a:ext cx="4834647" cy="1614792"/>
            <a:chOff x="184825" y="3473660"/>
            <a:chExt cx="4834647" cy="1614792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B78E0767-ED61-4D6A-BA0A-EC11D64F00B8}"/>
                </a:ext>
              </a:extLst>
            </p:cNvPr>
            <p:cNvSpPr/>
            <p:nvPr/>
          </p:nvSpPr>
          <p:spPr>
            <a:xfrm>
              <a:off x="184825" y="3473660"/>
              <a:ext cx="4824919" cy="1614792"/>
            </a:xfrm>
            <a:prstGeom prst="roundRect">
              <a:avLst/>
            </a:prstGeom>
            <a:solidFill>
              <a:srgbClr val="EF9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566F136-FD39-4ABB-A344-D9D386A735FC}"/>
                </a:ext>
              </a:extLst>
            </p:cNvPr>
            <p:cNvSpPr txBox="1"/>
            <p:nvPr/>
          </p:nvSpPr>
          <p:spPr>
            <a:xfrm>
              <a:off x="184825" y="3819391"/>
              <a:ext cx="4834647" cy="10772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200" b="0" i="0" u="none" strike="noStrike" dirty="0">
                  <a:solidFill>
                    <a:schemeClr val="bg1"/>
                  </a:solidFill>
                  <a:effectLst/>
                  <a:latin typeface="Trebuchet MS" panose="020B0603020202020204" pitchFamily="34" charset="0"/>
                </a:rPr>
                <a:t>Inclusion of</a:t>
              </a:r>
            </a:p>
            <a:p>
              <a:pPr algn="ctr"/>
              <a:r>
                <a:rPr lang="en-US" sz="3200" dirty="0">
                  <a:solidFill>
                    <a:schemeClr val="bg1"/>
                  </a:solidFill>
                  <a:latin typeface="Trebuchet MS" panose="020B0603020202020204" pitchFamily="34" charset="0"/>
                </a:rPr>
                <a:t>metabolic variation</a:t>
              </a:r>
              <a:endParaRPr lang="en-DE" sz="3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7" name="Title 6">
            <a:extLst>
              <a:ext uri="{FF2B5EF4-FFF2-40B4-BE49-F238E27FC236}">
                <a16:creationId xmlns:a16="http://schemas.microsoft.com/office/drawing/2014/main" id="{7D05585C-31A8-4C76-8EB5-13C1666D50DE}"/>
              </a:ext>
            </a:extLst>
          </p:cNvPr>
          <p:cNvSpPr txBox="1">
            <a:spLocks/>
          </p:cNvSpPr>
          <p:nvPr/>
        </p:nvSpPr>
        <p:spPr>
          <a:xfrm>
            <a:off x="997693" y="28878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>
                <a:solidFill>
                  <a:srgbClr val="7030A0"/>
                </a:solidFill>
                <a:latin typeface="Trebuchet MS" panose="020B0603020202020204" pitchFamily="34" charset="0"/>
              </a:rPr>
              <a:t>Key gaps</a:t>
            </a:r>
            <a:endParaRPr lang="en-DE" dirty="0">
              <a:solidFill>
                <a:srgbClr val="7030A0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9344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39B49-4BFF-4E4A-ADF9-76F19E960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9925" y="1098839"/>
            <a:ext cx="5505854" cy="1589156"/>
          </a:xfrm>
        </p:spPr>
        <p:txBody>
          <a:bodyPr>
            <a:normAutofit/>
          </a:bodyPr>
          <a:lstStyle/>
          <a:p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  <a:latin typeface="Trebuchet MS" panose="020B0603020202020204" pitchFamily="34" charset="0"/>
              </a:rPr>
              <a:t>How do animals balance their individual energetic needs to maximize survival and reproduction (in changing environments)?</a:t>
            </a:r>
            <a:endParaRPr lang="en-DE" sz="2500" dirty="0">
              <a:solidFill>
                <a:schemeClr val="tx1">
                  <a:lumMod val="75000"/>
                  <a:lumOff val="25000"/>
                </a:schemeClr>
              </a:solidFill>
              <a:latin typeface="Trebuchet MS" panose="020B0603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45E17E3-A80D-4D3E-8BCA-601AE1231ACE}"/>
              </a:ext>
            </a:extLst>
          </p:cNvPr>
          <p:cNvSpPr txBox="1">
            <a:spLocks/>
          </p:cNvSpPr>
          <p:nvPr/>
        </p:nvSpPr>
        <p:spPr>
          <a:xfrm>
            <a:off x="250484" y="4442351"/>
            <a:ext cx="5724729" cy="800424"/>
          </a:xfrm>
          <a:prstGeom prst="rect">
            <a:avLst/>
          </a:prstGeom>
        </p:spPr>
        <p:txBody>
          <a:bodyPr vert="horz" lIns="68580" tIns="34290" rIns="68580" bIns="3429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  <a:latin typeface="Trebuchet MS" panose="020B0603020202020204" pitchFamily="34" charset="0"/>
              </a:rPr>
              <a:t>The link between individual energetics and population and community dynamics?</a:t>
            </a:r>
            <a:endParaRPr lang="en-DE" sz="2500" dirty="0">
              <a:solidFill>
                <a:schemeClr val="tx1">
                  <a:lumMod val="75000"/>
                  <a:lumOff val="25000"/>
                </a:schemeClr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DB7ECC-98A3-439C-A949-FDDB36DC403A}"/>
              </a:ext>
            </a:extLst>
          </p:cNvPr>
          <p:cNvSpPr txBox="1"/>
          <p:nvPr/>
        </p:nvSpPr>
        <p:spPr>
          <a:xfrm>
            <a:off x="2731976" y="2946470"/>
            <a:ext cx="7617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&amp;</a:t>
            </a:r>
            <a:endParaRPr lang="en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2C20947-C89F-4E71-98E7-6AE07F2D03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91096" y="2118524"/>
            <a:ext cx="1247775" cy="1247775"/>
          </a:xfrm>
          <a:prstGeom prst="rect">
            <a:avLst/>
          </a:prstGeom>
        </p:spPr>
      </p:pic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1FDC2547-4EAD-47B5-9D1A-CDCFC16316F9}"/>
              </a:ext>
            </a:extLst>
          </p:cNvPr>
          <p:cNvSpPr/>
          <p:nvPr/>
        </p:nvSpPr>
        <p:spPr>
          <a:xfrm>
            <a:off x="6507804" y="62144"/>
            <a:ext cx="2519463" cy="2048826"/>
          </a:xfrm>
          <a:prstGeom prst="cloudCallout">
            <a:avLst>
              <a:gd name="adj1" fmla="val -27728"/>
              <a:gd name="adj2" fmla="val 6666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01C86B-B32C-4356-8FA3-E1DEA0E68A8A}"/>
              </a:ext>
            </a:extLst>
          </p:cNvPr>
          <p:cNvSpPr txBox="1"/>
          <p:nvPr/>
        </p:nvSpPr>
        <p:spPr>
          <a:xfrm>
            <a:off x="6637287" y="581838"/>
            <a:ext cx="225681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anose="020B0603020202020204" pitchFamily="34" charset="0"/>
              </a:rPr>
              <a:t>stay warm, healthy, move,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anose="020B0603020202020204" pitchFamily="34" charset="0"/>
              </a:rPr>
              <a:t>eat, </a:t>
            </a:r>
            <a:r>
              <a:rPr lang="en-US" sz="18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anose="020B0603020202020204" pitchFamily="34" charset="0"/>
              </a:rPr>
              <a:t>reproduce, survive</a:t>
            </a:r>
            <a:endParaRPr lang="en-DE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C25EC26-5AEA-4C95-9704-876DB07180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303889">
            <a:off x="6783585" y="3854453"/>
            <a:ext cx="971550" cy="619125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E3F10FA-AD63-4171-A400-61FBD182DA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74919" y="4736012"/>
            <a:ext cx="623888" cy="623888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A4BDF84C-7655-4B24-BB90-0F00FA9452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192286" y="5242775"/>
            <a:ext cx="623888" cy="623888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DF42D5A2-635E-45EF-8F10-34BA43ED4D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88926" y="5398812"/>
            <a:ext cx="623888" cy="62388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86456037-4C7A-483C-9558-2BEFC5B779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7950152">
            <a:off x="6130487" y="5645117"/>
            <a:ext cx="971550" cy="619125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25228E17-ECEB-430F-92D4-EF8F1339F62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463879" y="5853412"/>
            <a:ext cx="622800" cy="622800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A2F7FDE7-3D11-41D8-89F4-746384672A5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208050" y="5852324"/>
            <a:ext cx="832189" cy="622800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436AEE53-E639-4EA8-9C32-4F0B65C020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718620" y="5852324"/>
            <a:ext cx="623888" cy="623888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CE770D7E-C270-4302-A7B8-8450E5CD387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6696375" y="1013575"/>
            <a:ext cx="237218" cy="351082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914E95D3-DC46-4B59-9FEF-EAEA48FAD21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315126" y="327775"/>
            <a:ext cx="237218" cy="351082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97B50E90-6B08-4AF7-94D5-315C997241D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7692802" y="1470068"/>
            <a:ext cx="237218" cy="351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783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3" grpId="0"/>
      <p:bldP spid="7" grpId="0" animBg="1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6C900294-879C-4E31-8E00-BB086DC472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19764" y="458787"/>
            <a:ext cx="6504472" cy="6145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444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5BD59CD8-6A1B-4536-9BE5-3D0BD43BAA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74207" y="3820390"/>
            <a:ext cx="2174012" cy="2174012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4C34D911-682F-4816-8AE2-AA14E20D90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04755" y="1424153"/>
            <a:ext cx="3754741" cy="258035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DFF6EFE0-C050-470C-8351-1F010BA6E5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84504" y="1886785"/>
            <a:ext cx="4879509" cy="320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926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C262DBF7-6A77-46CC-AD9D-0594D16F08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80456" y="2055847"/>
            <a:ext cx="2746309" cy="274630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100F0DE0-F028-41FD-84A7-CBB08DE151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41854" y="940593"/>
            <a:ext cx="6552108" cy="4976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26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>
            <a:extLst>
              <a:ext uri="{FF2B5EF4-FFF2-40B4-BE49-F238E27FC236}">
                <a16:creationId xmlns:a16="http://schemas.microsoft.com/office/drawing/2014/main" id="{AE09BB0C-D898-4D43-B5CE-E75DF829B4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26409" y="1657395"/>
            <a:ext cx="2873246" cy="2873246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6C8F957-1396-4172-9EBA-DEF683B10D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13016" y="1222373"/>
            <a:ext cx="8717968" cy="464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932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D7E512A-3EBD-472F-AAC7-A22C6AAD6F77}"/>
              </a:ext>
            </a:extLst>
          </p:cNvPr>
          <p:cNvSpPr txBox="1"/>
          <p:nvPr/>
        </p:nvSpPr>
        <p:spPr>
          <a:xfrm>
            <a:off x="1016379" y="2875002"/>
            <a:ext cx="720261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i="1" dirty="0">
                <a:solidFill>
                  <a:srgbClr val="EF9600"/>
                </a:solidFill>
                <a:latin typeface="Trebuchet MS" panose="020B0603020202020204" pitchFamily="34" charset="0"/>
              </a:rPr>
              <a:t>Some inspiration…</a:t>
            </a:r>
            <a:endParaRPr lang="en-DE" sz="6600" i="1" dirty="0">
              <a:solidFill>
                <a:srgbClr val="EF9600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7086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29083FD9-B0D0-4199-9001-4341D5D5BD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2602"/>
          <a:stretch/>
        </p:blipFill>
        <p:spPr>
          <a:xfrm>
            <a:off x="1290637" y="1132115"/>
            <a:ext cx="6562725" cy="4069443"/>
          </a:xfrm>
          <a:prstGeom prst="rect">
            <a:avLst/>
          </a:prstGeom>
        </p:spPr>
      </p:pic>
      <p:pic>
        <p:nvPicPr>
          <p:cNvPr id="3" name="Picture 2" descr="Chart&#10;&#10;Description automatically generated with low confidence">
            <a:extLst>
              <a:ext uri="{FF2B5EF4-FFF2-40B4-BE49-F238E27FC236}">
                <a16:creationId xmlns:a16="http://schemas.microsoft.com/office/drawing/2014/main" id="{C5225256-C4DA-46B4-B63E-F5DA51F1CD0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4630055" y="5339942"/>
            <a:ext cx="4526996" cy="15180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4D8D08-9CC3-42E3-B8D5-AF653C5B0D99}"/>
              </a:ext>
            </a:extLst>
          </p:cNvPr>
          <p:cNvSpPr txBox="1"/>
          <p:nvPr/>
        </p:nvSpPr>
        <p:spPr>
          <a:xfrm>
            <a:off x="1616703" y="347329"/>
            <a:ext cx="591059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latin typeface="Trebuchet MS" panose="020B0603020202020204" pitchFamily="34" charset="0"/>
              </a:rPr>
              <a:t>Individual flexibility in energetic rates?</a:t>
            </a:r>
            <a:endParaRPr lang="en-DE" sz="2500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6833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monkey in a tree&#10;&#10;Description automatically generated with medium confidence">
            <a:extLst>
              <a:ext uri="{FF2B5EF4-FFF2-40B4-BE49-F238E27FC236}">
                <a16:creationId xmlns:a16="http://schemas.microsoft.com/office/drawing/2014/main" id="{301AC2FC-F85F-41F1-BD9D-4F731EB78E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9" r="18709"/>
          <a:stretch/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3E2DECF-B184-49FC-B69C-EFC722FBC2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323" y="10119"/>
            <a:ext cx="1943161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DE" altLang="en-DE" sz="9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© Andrew Walmsley Photography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A2B042-35ED-4065-922D-817CEAFEBB2B}"/>
              </a:ext>
            </a:extLst>
          </p:cNvPr>
          <p:cNvSpPr txBox="1"/>
          <p:nvPr/>
        </p:nvSpPr>
        <p:spPr>
          <a:xfrm>
            <a:off x="1082904" y="5920816"/>
            <a:ext cx="697819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latin typeface="Trebuchet MS" panose="020B0603020202020204" pitchFamily="34" charset="0"/>
              </a:rPr>
              <a:t>How are species shaped by their environments?</a:t>
            </a:r>
            <a:endParaRPr lang="en-DE" sz="25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D3D090-3BF4-4100-8D2F-084CCBFDC6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508" t="21202" r="17619" b="58017"/>
          <a:stretch/>
        </p:blipFill>
        <p:spPr>
          <a:xfrm>
            <a:off x="3120572" y="0"/>
            <a:ext cx="6023428" cy="11756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6D0785-7C7C-4CA3-8417-F506C66263CD}"/>
              </a:ext>
            </a:extLst>
          </p:cNvPr>
          <p:cNvSpPr txBox="1"/>
          <p:nvPr/>
        </p:nvSpPr>
        <p:spPr>
          <a:xfrm>
            <a:off x="1886782" y="2136338"/>
            <a:ext cx="5370435" cy="2585323"/>
          </a:xfrm>
          <a:prstGeom prst="rect">
            <a:avLst/>
          </a:prstGeom>
          <a:solidFill>
            <a:srgbClr val="F2F2F2">
              <a:alpha val="74902"/>
            </a:srgbClr>
          </a:solidFill>
        </p:spPr>
        <p:txBody>
          <a:bodyPr wrap="square">
            <a:spAutoFit/>
          </a:bodyPr>
          <a:lstStyle/>
          <a:p>
            <a:pPr algn="ctr"/>
            <a:endParaRPr lang="en-US" dirty="0">
              <a:effectLst/>
              <a:latin typeface="Trebuchet MS" panose="020B0603020202020204" pitchFamily="34" charset="0"/>
            </a:endParaRPr>
          </a:p>
          <a:p>
            <a:pPr algn="ctr"/>
            <a:r>
              <a:rPr lang="en-US" dirty="0">
                <a:effectLst/>
                <a:latin typeface="Trebuchet MS" panose="020B0603020202020204" pitchFamily="34" charset="0"/>
              </a:rPr>
              <a:t>“…orangutans used less energy, relative to body mass, than nearly any eutherian mammal ever measured. Such an extremely low rate of energy … is consistent with the slow growth and low rate of reproduction in orangutans, and may be an evolutionary response to severe food shortages in their native Southeast Asian rainforests.</a:t>
            </a:r>
          </a:p>
          <a:p>
            <a:pPr algn="ctr"/>
            <a:endParaRPr lang="en-DE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27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1521</TotalTime>
  <Words>347</Words>
  <Application>Microsoft Office PowerPoint</Application>
  <PresentationFormat>On-screen Show (4:3)</PresentationFormat>
  <Paragraphs>37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Trebuchet MS</vt:lpstr>
      <vt:lpstr>Office Theme</vt:lpstr>
      <vt:lpstr>Linking individual energetics to biodiversity</vt:lpstr>
      <vt:lpstr>How do animals balance their individual energetic needs to maximize survival and reproduction (in changing environments)?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do differences in energetics lead to coviability?</vt:lpstr>
      <vt:lpstr>The ecosystem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do animals balance their individual energetic needs (to stay warm, move, reproduce, survive) to maximize survival and reproduction in changing environments?</dc:title>
  <dc:creator>Cara Gallagher</dc:creator>
  <cp:lastModifiedBy>Cara Gallagher</cp:lastModifiedBy>
  <cp:revision>42</cp:revision>
  <dcterms:created xsi:type="dcterms:W3CDTF">2021-09-08T12:32:04Z</dcterms:created>
  <dcterms:modified xsi:type="dcterms:W3CDTF">2021-09-10T07:59:43Z</dcterms:modified>
</cp:coreProperties>
</file>

<file path=docProps/thumbnail.jpeg>
</file>